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/>
    <p:restoredTop sz="94718"/>
  </p:normalViewPr>
  <p:slideViewPr>
    <p:cSldViewPr snapToGrid="0">
      <p:cViewPr varScale="1">
        <p:scale>
          <a:sx n="117" d="100"/>
          <a:sy n="117" d="100"/>
        </p:scale>
        <p:origin x="1320" y="168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2/28/21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2/28/21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2/28/21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2/28/21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9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We can define Extend for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:</a:t>
                </a:r>
                <a:endParaRPr lang="en-GB" altLang="en-US" sz="1400" dirty="0"/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Idea: Just continue last digest!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; </m:t>
                      </m:r>
                    </m:oMath>
                  </m:oMathPara>
                </a14:m>
                <a:endParaRPr lang="en-US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Δ</m:t>
                          </m:r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Ex</m:t>
                      </m:r>
                      <m:r>
                        <a:rPr lang="en-US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Δ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l-GR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</a:br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>
                    <a:sym typeface="Wingdings" panose="05000000000000000000" pitchFamily="2" charset="2"/>
                  </a:rPr>
                  <a:t>Not secure to be used to construct a MAC!</a:t>
                </a:r>
                <a:endParaRPr lang="en-GB" altLang="en-US" sz="2200" dirty="0"/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6538" y="1044575"/>
                <a:ext cx="8591550" cy="2010551"/>
              </a:xfrm>
              <a:blipFill>
                <a:blip r:embed="rId5"/>
                <a:stretch>
                  <a:fillRect l="-147" t="-1887" b="-5031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Block-chains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92111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388545" cy="402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H="1" flipV="1">
            <a:off x="5348330" y="4650236"/>
            <a:ext cx="1588" cy="5561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altLang="en-US" sz="2400" dirty="0"/>
                            <m:t>, … , </m:t>
                          </m:r>
                          <m:sSub>
                            <m:sSubPr>
                              <m:ctrlPr>
                                <a:rPr lang="en-GB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681" y="5227790"/>
                <a:ext cx="1969683" cy="402291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963254" cy="463846"/>
              </a:xfrm>
              <a:prstGeom prst="rect">
                <a:avLst/>
              </a:prstGeom>
              <a:blipFill>
                <a:blip r:embed="rId8"/>
                <a:stretch>
                  <a:fillRect l="-1899" t="-10526" r="-8861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en-U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en-US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524224" cy="402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506" y="5303766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204" y="5148450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5493155"/>
            <a:ext cx="958893" cy="1631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004" y="5071843"/>
                <a:ext cx="388545" cy="402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,..,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𝑙</m:t>
                        </m:r>
                        <m:r>
                          <a:rPr lang="en-US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altLang="en-US" sz="1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Box 32">
                <a:extLst>
                  <a:ext uri="{FF2B5EF4-FFF2-40B4-BE49-F238E27FC236}">
                    <a16:creationId xmlns:a16="http://schemas.microsoft.com/office/drawing/2014/main" id="{CB692BA4-1DA1-4F08-8B0F-A0BEC162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596" y="5514711"/>
                <a:ext cx="1634212" cy="371513"/>
              </a:xfrm>
              <a:prstGeom prst="rect">
                <a:avLst/>
              </a:prstGeom>
              <a:blipFill>
                <a:blip r:embed="rId11"/>
                <a:stretch>
                  <a:fillRect t="-9836" r="-1493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7">
            <a:extLst>
              <a:ext uri="{FF2B5EF4-FFF2-40B4-BE49-F238E27FC236}">
                <a16:creationId xmlns:a16="http://schemas.microsoft.com/office/drawing/2014/main" id="{592D5D0A-7455-4E57-822E-F9F63EF47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5" y="4608802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2C351B5-5FCC-4B9B-81EF-4568FF0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918" y="5203490"/>
            <a:ext cx="208852" cy="1289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Aka </a:t>
            </a:r>
            <a:r>
              <a:rPr lang="en-GB" altLang="en-US" sz="2400" err="1"/>
              <a:t>Merkle</a:t>
            </a:r>
            <a:r>
              <a:rPr lang="en-GB" altLang="en-US" sz="2400"/>
              <a:t> - </a:t>
            </a:r>
            <a:r>
              <a:rPr lang="en-GB" altLang="en-US" sz="2400" err="1"/>
              <a:t>Damgard</a:t>
            </a:r>
            <a:r>
              <a:rPr lang="en-GB" altLang="en-US" sz="2400"/>
              <a:t> Strengthening </a:t>
            </a:r>
            <a:endParaRPr lang="en-GB" altLang="en-US" sz="22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Where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/>
              <a:t>is the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/>
              <a:t>–bit binary representation of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/>
              <a:t>And: 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/>
              <a:t>Simplify: assume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Let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/>
              <a:t> be some fixed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/>
              <a:t> </a:t>
            </a:r>
            <a:r>
              <a:rPr lang="en-GB" altLang="en-US" sz="220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For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/>
              <a:t>let 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],y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/>
              <a:t>Output 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3717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=c(|x|,</a:t>
            </a:r>
            <a:r>
              <a:rPr lang="en-GB" altLang="en-US" sz="2400" i="1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28982</TotalTime>
  <Words>1470</Words>
  <Application>Microsoft Macintosh PowerPoint</Application>
  <PresentationFormat>On-screen Show (4:3)</PresentationFormat>
  <Paragraphs>273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Ghada Almashaqbeh</cp:lastModifiedBy>
  <cp:revision>29</cp:revision>
  <cp:lastPrinted>1601-01-01T00:00:00Z</cp:lastPrinted>
  <dcterms:created xsi:type="dcterms:W3CDTF">2003-03-23T06:19:47Z</dcterms:created>
  <dcterms:modified xsi:type="dcterms:W3CDTF">2021-03-01T00:28:34Z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